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CCCCFF"/>
    <a:srgbClr val="CC99FF"/>
    <a:srgbClr val="CCFFCC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0E82C-2BDC-4AC5-9E9C-5A9EA4740B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77FCB-A7A6-465A-9A95-FADDFBF2F8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0B339-0416-4302-91F0-FFE8301993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84129-523E-498A-9403-8C907395FA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6EEA8-70C0-4730-939C-F05E3C2B9A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99D24-D18B-4617-B5B1-61D0DDC5BF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08E74-E878-437B-866C-C5C620C2CA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24A0-65A9-4448-89DF-F05D316457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77479-5023-4632-8CB5-91E0C5F978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9A4BD-9116-4FBE-B04B-5998DA06A6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87AA9-666B-4900-83E8-A82A78EBF6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92B66F-9EA2-48A2-9A82-051B44C0BB6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2152650"/>
          </a:xfrm>
        </p:spPr>
        <p:txBody>
          <a:bodyPr/>
          <a:lstStyle/>
          <a:p>
            <a:r>
              <a:rPr lang="en-US" sz="5400">
                <a:latin typeface="Comic Sans MS" pitchFamily="66" charset="0"/>
              </a:rPr>
              <a:t>How to Make an Awesome Outline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00600"/>
            <a:ext cx="6400800" cy="1752600"/>
          </a:xfrm>
        </p:spPr>
        <p:txBody>
          <a:bodyPr/>
          <a:lstStyle/>
          <a:p>
            <a:r>
              <a:rPr lang="en-US" b="1">
                <a:latin typeface="Comic Sans MS" pitchFamily="66" charset="0"/>
              </a:rPr>
              <a:t>Your Guide to Creating a Useful Outline to Guide Your Rough Draft</a:t>
            </a:r>
          </a:p>
        </p:txBody>
      </p:sp>
      <p:pic>
        <p:nvPicPr>
          <p:cNvPr id="2052" name="Picture 4" descr="j030343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2971800"/>
            <a:ext cx="1712913" cy="1728788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FF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4000" b="1">
                <a:latin typeface="Comic Sans MS" pitchFamily="66" charset="0"/>
              </a:rPr>
              <a:t>Tips for Outlining </a:t>
            </a:r>
            <a:br>
              <a:rPr lang="en-US" sz="4000" b="1">
                <a:latin typeface="Comic Sans MS" pitchFamily="66" charset="0"/>
              </a:rPr>
            </a:br>
            <a:r>
              <a:rPr lang="en-US" sz="4000" b="1">
                <a:latin typeface="Comic Sans MS" pitchFamily="66" charset="0"/>
              </a:rPr>
              <a:t>(Okay, They’re More Like Rules...)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Comic Sans MS" pitchFamily="66" charset="0"/>
              </a:rPr>
              <a:t>Make sure that you have </a:t>
            </a:r>
            <a:r>
              <a:rPr lang="en-US" sz="2800" i="1">
                <a:latin typeface="Comic Sans MS" pitchFamily="66" charset="0"/>
              </a:rPr>
              <a:t>at least</a:t>
            </a:r>
            <a:r>
              <a:rPr lang="en-US" sz="2800">
                <a:latin typeface="Comic Sans MS" pitchFamily="66" charset="0"/>
              </a:rPr>
              <a:t> three main points (as this is a 4-7 page paper, you will probably need more).</a:t>
            </a:r>
          </a:p>
          <a:p>
            <a:pPr>
              <a:lnSpc>
                <a:spcPct val="90000"/>
              </a:lnSpc>
            </a:pPr>
            <a:endParaRPr lang="en-US" sz="280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Comic Sans MS" pitchFamily="66" charset="0"/>
              </a:rPr>
              <a:t>Be certain that each main point supports your thesis statement.</a:t>
            </a:r>
          </a:p>
          <a:p>
            <a:pPr>
              <a:lnSpc>
                <a:spcPct val="90000"/>
              </a:lnSpc>
            </a:pPr>
            <a:endParaRPr lang="en-US" sz="280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Comic Sans MS" pitchFamily="66" charset="0"/>
              </a:rPr>
              <a:t>Each sub-point must support your main point, and each piece of evidence must support your sub-point.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FF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Comic Sans MS" pitchFamily="66" charset="0"/>
              </a:rPr>
              <a:t>More Tips (Rules)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Comic Sans MS" pitchFamily="66" charset="0"/>
              </a:rPr>
              <a:t>Your weakest point should be sandwiched between your strongest points.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pitchFamily="66" charset="0"/>
              </a:rPr>
              <a:t>If you have more than one weak point, you need to revisit your sources.</a:t>
            </a:r>
          </a:p>
          <a:p>
            <a:pPr>
              <a:lnSpc>
                <a:spcPct val="90000"/>
              </a:lnSpc>
            </a:pPr>
            <a:r>
              <a:rPr lang="en-US">
                <a:latin typeface="Comic Sans MS" pitchFamily="66" charset="0"/>
              </a:rPr>
              <a:t>BE CONSISTENT!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pitchFamily="66" charset="0"/>
              </a:rPr>
              <a:t>Your outline format should look </a:t>
            </a:r>
            <a:r>
              <a:rPr lang="en-US" u="sng">
                <a:latin typeface="Comic Sans MS" pitchFamily="66" charset="0"/>
              </a:rPr>
              <a:t>exactly</a:t>
            </a:r>
            <a:r>
              <a:rPr lang="en-US">
                <a:latin typeface="Comic Sans MS" pitchFamily="66" charset="0"/>
              </a:rPr>
              <a:t> the same throughout. This will improve organization and make it easier to write your rough draft.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001962"/>
          </a:xfrm>
        </p:spPr>
        <p:txBody>
          <a:bodyPr/>
          <a:lstStyle/>
          <a:p>
            <a:r>
              <a:rPr lang="en-US" b="1" dirty="0">
                <a:latin typeface="Comic Sans MS" pitchFamily="66" charset="0"/>
              </a:rPr>
              <a:t>Outlining is an essential step in the process of writing this </a:t>
            </a:r>
            <a:r>
              <a:rPr lang="en-US" b="1" dirty="0" smtClean="0">
                <a:latin typeface="Comic Sans MS" pitchFamily="66" charset="0"/>
              </a:rPr>
              <a:t>Research paper</a:t>
            </a:r>
            <a:r>
              <a:rPr lang="en-US" b="1" dirty="0">
                <a:latin typeface="Comic Sans MS" pitchFamily="66" charset="0"/>
              </a:rPr>
              <a:t>. 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33400" y="3505200"/>
            <a:ext cx="7848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chemeClr val="tx2"/>
                </a:solidFill>
                <a:latin typeface="Comic Sans MS" pitchFamily="66" charset="0"/>
              </a:rPr>
              <a:t>As always, the more work you put in now, the less work you will have to do later.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chemeClr val="accent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686800" cy="1143000"/>
          </a:xfrm>
        </p:spPr>
        <p:txBody>
          <a:bodyPr/>
          <a:lstStyle/>
          <a:p>
            <a:r>
              <a:rPr lang="en-US" sz="4000" b="1">
                <a:latin typeface="Comic Sans MS" pitchFamily="66" charset="0"/>
              </a:rPr>
              <a:t>Step One: Gather Your Resources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953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b="1" dirty="0">
                <a:latin typeface="Comic Sans MS" pitchFamily="66" charset="0"/>
              </a:rPr>
              <a:t>Put your hard work to good use!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b="1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Comic Sans MS" pitchFamily="66" charset="0"/>
              </a:rPr>
              <a:t>Note Cards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omic Sans MS" pitchFamily="66" charset="0"/>
              </a:rPr>
              <a:t>Sources (Critical Analysis Articles &amp; Novel</a:t>
            </a:r>
            <a:r>
              <a:rPr lang="en-US" dirty="0" smtClean="0">
                <a:latin typeface="Comic Sans MS" pitchFamily="66" charset="0"/>
              </a:rPr>
              <a:t>)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FF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r>
              <a:rPr lang="en-US" sz="4000" b="1">
                <a:latin typeface="Comic Sans MS" pitchFamily="66" charset="0"/>
              </a:rPr>
              <a:t>Step Two: Organize Your Information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b="1">
                <a:latin typeface="Comic Sans MS" pitchFamily="66" charset="0"/>
              </a:rPr>
              <a:t>Lay out</a:t>
            </a:r>
            <a:r>
              <a:rPr lang="en-US">
                <a:latin typeface="Comic Sans MS" pitchFamily="66" charset="0"/>
              </a:rPr>
              <a:t> your note cards on a table or on the floor.</a:t>
            </a:r>
          </a:p>
          <a:p>
            <a:r>
              <a:rPr lang="en-US" b="1">
                <a:latin typeface="Comic Sans MS" pitchFamily="66" charset="0"/>
              </a:rPr>
              <a:t>Decide:</a:t>
            </a:r>
            <a:r>
              <a:rPr lang="en-US">
                <a:latin typeface="Comic Sans MS" pitchFamily="66" charset="0"/>
              </a:rPr>
              <a:t> What’s the first point you want to make to support your thesis? The second?</a:t>
            </a:r>
          </a:p>
          <a:p>
            <a:r>
              <a:rPr lang="en-US" b="1">
                <a:latin typeface="Comic Sans MS" pitchFamily="66" charset="0"/>
              </a:rPr>
              <a:t>Decide:</a:t>
            </a:r>
            <a:r>
              <a:rPr lang="en-US">
                <a:latin typeface="Comic Sans MS" pitchFamily="66" charset="0"/>
              </a:rPr>
              <a:t> What sub-points and evidence will you use to support your thesis? Where will these appear in your paper?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latin typeface="Comic Sans MS" pitchFamily="66" charset="0"/>
              </a:rPr>
              <a:t>Step Two: Organize Your Information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pPr>
              <a:buFontTx/>
              <a:buNone/>
            </a:pPr>
            <a:r>
              <a:rPr lang="en-US" b="1">
                <a:latin typeface="Comic Sans MS" pitchFamily="66" charset="0"/>
              </a:rPr>
              <a:t>When you’re finished, your note card layout should look something like this: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762000" y="5715000"/>
            <a:ext cx="1828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  <a:p>
            <a:pPr algn="ctr"/>
            <a:r>
              <a:rPr lang="en-US" sz="1600"/>
              <a:t>Sub-Point/</a:t>
            </a:r>
          </a:p>
          <a:p>
            <a:pPr algn="ctr"/>
            <a:r>
              <a:rPr lang="en-US" sz="1600"/>
              <a:t>Evidence 3 of</a:t>
            </a:r>
          </a:p>
          <a:p>
            <a:pPr algn="ctr"/>
            <a:r>
              <a:rPr lang="en-US" sz="1600"/>
              <a:t>Main Point 1</a:t>
            </a:r>
          </a:p>
          <a:p>
            <a:pPr algn="ctr"/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457200" y="2667000"/>
            <a:ext cx="1828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Main Point 1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762000" y="3733800"/>
            <a:ext cx="1828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Sub-Point/ </a:t>
            </a:r>
          </a:p>
          <a:p>
            <a:pPr algn="ctr"/>
            <a:r>
              <a:rPr lang="en-US" sz="1600"/>
              <a:t>Evidence 1 of </a:t>
            </a:r>
          </a:p>
          <a:p>
            <a:pPr algn="ctr"/>
            <a:r>
              <a:rPr lang="en-US" sz="1600"/>
              <a:t>Main Point 1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762000" y="4724400"/>
            <a:ext cx="1828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Sub-Point/</a:t>
            </a:r>
          </a:p>
          <a:p>
            <a:pPr algn="ctr"/>
            <a:r>
              <a:rPr lang="en-US" sz="1600"/>
              <a:t>Evidence 2 of</a:t>
            </a:r>
          </a:p>
          <a:p>
            <a:pPr algn="ctr"/>
            <a:r>
              <a:rPr lang="en-US" sz="1600"/>
              <a:t>Main Point 1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5410200" y="2667000"/>
            <a:ext cx="1828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Main Point 3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3124200" y="5715000"/>
            <a:ext cx="1828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600"/>
          </a:p>
          <a:p>
            <a:pPr algn="ctr"/>
            <a:r>
              <a:rPr lang="en-US" sz="1600"/>
              <a:t>Sub-Point/</a:t>
            </a:r>
          </a:p>
          <a:p>
            <a:pPr algn="ctr"/>
            <a:r>
              <a:rPr lang="en-US" sz="1600"/>
              <a:t>Evidence 3 of</a:t>
            </a:r>
          </a:p>
          <a:p>
            <a:pPr algn="ctr"/>
            <a:r>
              <a:rPr lang="en-US" sz="1600"/>
              <a:t>Main Point 2</a:t>
            </a:r>
          </a:p>
          <a:p>
            <a:pPr algn="ctr"/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3124200" y="3733800"/>
            <a:ext cx="1828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600"/>
          </a:p>
          <a:p>
            <a:pPr algn="ctr"/>
            <a:r>
              <a:rPr lang="en-US" sz="1600"/>
              <a:t>Sub-Point/</a:t>
            </a:r>
          </a:p>
          <a:p>
            <a:pPr algn="ctr"/>
            <a:r>
              <a:rPr lang="en-US" sz="1600"/>
              <a:t>Evidence 1 of</a:t>
            </a:r>
          </a:p>
          <a:p>
            <a:pPr algn="ctr"/>
            <a:r>
              <a:rPr lang="en-US" sz="1600"/>
              <a:t>Main Point 2</a:t>
            </a:r>
          </a:p>
          <a:p>
            <a:pPr algn="ctr"/>
            <a:endParaRPr lang="en-US" sz="1600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3124200" y="4724400"/>
            <a:ext cx="1828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600"/>
          </a:p>
          <a:p>
            <a:pPr algn="ctr"/>
            <a:r>
              <a:rPr lang="en-US" sz="1600"/>
              <a:t>Sub-Point/</a:t>
            </a:r>
          </a:p>
          <a:p>
            <a:pPr algn="ctr"/>
            <a:r>
              <a:rPr lang="en-US" sz="1600"/>
              <a:t>Evidence 2 of</a:t>
            </a:r>
          </a:p>
          <a:p>
            <a:pPr algn="ctr"/>
            <a:r>
              <a:rPr lang="en-US" sz="1600"/>
              <a:t>Main Point 2</a:t>
            </a:r>
          </a:p>
          <a:p>
            <a:pPr algn="ctr"/>
            <a:endParaRPr lang="en-US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2971800" y="2667000"/>
            <a:ext cx="1828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Main Point 2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5638800" y="3733800"/>
            <a:ext cx="1828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Sub-Point/</a:t>
            </a:r>
          </a:p>
          <a:p>
            <a:pPr algn="ctr"/>
            <a:r>
              <a:rPr lang="en-US" sz="1600"/>
              <a:t>Evidence 1 of</a:t>
            </a:r>
          </a:p>
          <a:p>
            <a:pPr algn="ctr"/>
            <a:r>
              <a:rPr lang="en-US" sz="1600"/>
              <a:t>Main Point 3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5638800" y="4724400"/>
            <a:ext cx="1828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Sub-Point/</a:t>
            </a:r>
          </a:p>
          <a:p>
            <a:pPr algn="ctr"/>
            <a:r>
              <a:rPr lang="en-US" sz="1600"/>
              <a:t>Evidence 2 of</a:t>
            </a:r>
          </a:p>
          <a:p>
            <a:pPr algn="ctr"/>
            <a:r>
              <a:rPr lang="en-US" sz="1600"/>
              <a:t>Main Point 3</a:t>
            </a: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5638800" y="5715000"/>
            <a:ext cx="1828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Sub-Point/</a:t>
            </a:r>
          </a:p>
          <a:p>
            <a:pPr algn="ctr"/>
            <a:r>
              <a:rPr lang="en-US" sz="1600"/>
              <a:t>Evidence 3 of</a:t>
            </a:r>
          </a:p>
          <a:p>
            <a:pPr algn="ctr"/>
            <a:r>
              <a:rPr lang="en-US" sz="1600"/>
              <a:t>Main Point 3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7467600" y="38100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mic Sans MS" pitchFamily="66" charset="0"/>
              </a:rPr>
              <a:t>AND SO ON…</a:t>
            </a: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7381875" y="4572000"/>
            <a:ext cx="1762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Comic Sans MS" pitchFamily="66" charset="0"/>
              </a:rPr>
              <a:t>AND SO ON…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latin typeface="Comic Sans MS" pitchFamily="66" charset="0"/>
              </a:rPr>
              <a:t>What if I’m Missing the Point?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8006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dirty="0">
                <a:latin typeface="Comic Sans MS" pitchFamily="66" charset="0"/>
              </a:rPr>
              <a:t>If you find yourself missing sub-points, or even main points, never fear!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dirty="0">
              <a:latin typeface="Comic Sans MS" pitchFamily="66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dirty="0">
                <a:latin typeface="Comic Sans MS" pitchFamily="66" charset="0"/>
              </a:rPr>
              <a:t>Look to your previous work </a:t>
            </a:r>
            <a:r>
              <a:rPr lang="en-US" dirty="0" smtClean="0">
                <a:latin typeface="Comic Sans MS" pitchFamily="66" charset="0"/>
              </a:rPr>
              <a:t>for </a:t>
            </a:r>
            <a:r>
              <a:rPr lang="en-US" dirty="0">
                <a:latin typeface="Comic Sans MS" pitchFamily="66" charset="0"/>
              </a:rPr>
              <a:t>new evidence!</a:t>
            </a:r>
          </a:p>
        </p:txBody>
      </p:sp>
      <p:pic>
        <p:nvPicPr>
          <p:cNvPr id="7172" name="Picture 4" descr="j02321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438400"/>
            <a:ext cx="1039813" cy="242252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CCFFC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Comic Sans MS" pitchFamily="66" charset="0"/>
              </a:rPr>
              <a:t>Step Three: Start Outlining!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Comic Sans MS" pitchFamily="66" charset="0"/>
              </a:rPr>
              <a:t>Once your note cards are in the order in which they will appear in your paper, you may begin writing your actual outline.</a:t>
            </a:r>
          </a:p>
          <a:p>
            <a:pPr>
              <a:lnSpc>
                <a:spcPct val="90000"/>
              </a:lnSpc>
            </a:pPr>
            <a:r>
              <a:rPr lang="en-US">
                <a:latin typeface="Comic Sans MS" pitchFamily="66" charset="0"/>
              </a:rPr>
              <a:t>Use your note cards as a guide, and fill in the outline format.</a:t>
            </a:r>
          </a:p>
          <a:p>
            <a:pPr>
              <a:lnSpc>
                <a:spcPct val="90000"/>
              </a:lnSpc>
            </a:pPr>
            <a:endParaRPr lang="en-US">
              <a:latin typeface="Comic Sans MS" pitchFamily="66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b="1">
                <a:latin typeface="Comic Sans MS" pitchFamily="66" charset="0"/>
              </a:rPr>
              <a:t>Hint:</a:t>
            </a:r>
            <a:r>
              <a:rPr lang="en-US">
                <a:latin typeface="Comic Sans MS" pitchFamily="66" charset="0"/>
              </a:rPr>
              <a:t> </a:t>
            </a:r>
            <a:r>
              <a:rPr lang="en-US" i="1">
                <a:latin typeface="Comic Sans MS" pitchFamily="66" charset="0"/>
              </a:rPr>
              <a:t>To make the writing part of your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i="1">
                <a:latin typeface="Comic Sans MS" pitchFamily="66" charset="0"/>
              </a:rPr>
              <a:t>outline easier, label and number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i="1">
                <a:latin typeface="Comic Sans MS" pitchFamily="66" charset="0"/>
              </a:rPr>
              <a:t>your note cards!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FFCC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sz="4000" b="1">
                <a:latin typeface="Comic Sans MS" pitchFamily="66" charset="0"/>
              </a:rPr>
              <a:t>Outline Format: Channel Your Inner Neat-Freak!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28600" y="5105400"/>
            <a:ext cx="8534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latin typeface="Comic Sans MS" pitchFamily="66" charset="0"/>
              </a:rPr>
              <a:t>The following format </a:t>
            </a:r>
            <a:r>
              <a:rPr lang="en-US" sz="2800" u="sng" dirty="0">
                <a:latin typeface="Comic Sans MS" pitchFamily="66" charset="0"/>
              </a:rPr>
              <a:t>must</a:t>
            </a:r>
            <a:r>
              <a:rPr lang="en-US" sz="2800" dirty="0">
                <a:latin typeface="Comic Sans MS" pitchFamily="66" charset="0"/>
              </a:rPr>
              <a:t> be used when outlining your </a:t>
            </a:r>
            <a:r>
              <a:rPr lang="en-US" sz="2800" dirty="0" smtClean="0">
                <a:latin typeface="Comic Sans MS" pitchFamily="66" charset="0"/>
              </a:rPr>
              <a:t>Research Paper. </a:t>
            </a:r>
            <a:r>
              <a:rPr lang="en-US" sz="2800" dirty="0">
                <a:latin typeface="Comic Sans MS" pitchFamily="66" charset="0"/>
              </a:rPr>
              <a:t>. .</a:t>
            </a:r>
          </a:p>
        </p:txBody>
      </p:sp>
      <p:pic>
        <p:nvPicPr>
          <p:cNvPr id="9224" name="Picture 8" descr="j0283019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05200" y="2286000"/>
            <a:ext cx="2895600" cy="2895600"/>
          </a:xfrm>
          <a:noFill/>
          <a:ln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CC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  <a:noFill/>
          <a:ln/>
        </p:spPr>
        <p:txBody>
          <a:bodyPr/>
          <a:lstStyle/>
          <a:p>
            <a:pPr marL="812800" indent="-812800">
              <a:buFontTx/>
              <a:buNone/>
            </a:pPr>
            <a:r>
              <a:rPr lang="en-US"/>
              <a:t>                   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381000" y="228600"/>
            <a:ext cx="82296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12800" indent="-812800">
              <a:spcBef>
                <a:spcPct val="20000"/>
              </a:spcBef>
            </a:pPr>
            <a:r>
              <a:rPr lang="en-US" sz="2800" b="1" dirty="0">
                <a:latin typeface="Comic Sans MS" pitchFamily="66" charset="0"/>
              </a:rPr>
              <a:t>I. </a:t>
            </a:r>
            <a:r>
              <a:rPr lang="en-US" sz="2800" b="1" dirty="0" smtClean="0">
                <a:latin typeface="Comic Sans MS" pitchFamily="66" charset="0"/>
              </a:rPr>
              <a:t>Mrs. Daugherty’s </a:t>
            </a:r>
            <a:r>
              <a:rPr lang="en-US" sz="2800" b="1" dirty="0">
                <a:latin typeface="Comic Sans MS" pitchFamily="66" charset="0"/>
              </a:rPr>
              <a:t>class is really awesome</a:t>
            </a:r>
          </a:p>
          <a:p>
            <a:pPr marL="812800" indent="-812800">
              <a:spcBef>
                <a:spcPct val="20000"/>
              </a:spcBef>
            </a:pPr>
            <a:r>
              <a:rPr lang="en-US" sz="2800" b="1" dirty="0">
                <a:latin typeface="Comic Sans MS" pitchFamily="66" charset="0"/>
              </a:rPr>
              <a:t>	A. Students participate, even on rainy days</a:t>
            </a:r>
          </a:p>
          <a:p>
            <a:pPr marL="812800" indent="-812800">
              <a:spcBef>
                <a:spcPct val="20000"/>
              </a:spcBef>
            </a:pPr>
            <a:r>
              <a:rPr lang="en-US" sz="2800" b="1" dirty="0">
                <a:latin typeface="Comic Sans MS" pitchFamily="66" charset="0"/>
              </a:rPr>
              <a:t>		    1. Class discussion</a:t>
            </a:r>
          </a:p>
          <a:p>
            <a:pPr marL="812800" indent="-812800">
              <a:spcBef>
                <a:spcPct val="20000"/>
              </a:spcBef>
            </a:pPr>
            <a:r>
              <a:rPr lang="en-US" sz="2800" b="1" dirty="0">
                <a:latin typeface="Comic Sans MS" pitchFamily="66" charset="0"/>
              </a:rPr>
              <a:t>			a. </a:t>
            </a:r>
            <a:r>
              <a:rPr lang="en-US" sz="2800" b="1" u="sng" dirty="0" smtClean="0">
                <a:latin typeface="Comic Sans MS" pitchFamily="66" charset="0"/>
              </a:rPr>
              <a:t>Maniac Magee</a:t>
            </a:r>
            <a:endParaRPr lang="en-US" sz="2800" b="1" dirty="0">
              <a:latin typeface="Comic Sans MS" pitchFamily="66" charset="0"/>
            </a:endParaRPr>
          </a:p>
          <a:p>
            <a:pPr marL="812800" indent="-812800">
              <a:spcBef>
                <a:spcPct val="20000"/>
              </a:spcBef>
            </a:pPr>
            <a:r>
              <a:rPr lang="en-US" sz="2800" b="1" dirty="0">
                <a:latin typeface="Comic Sans MS" pitchFamily="66" charset="0"/>
              </a:rPr>
              <a:t>			b. </a:t>
            </a:r>
            <a:r>
              <a:rPr lang="en-US" sz="2800" b="1" dirty="0" smtClean="0">
                <a:latin typeface="Comic Sans MS" pitchFamily="66" charset="0"/>
              </a:rPr>
              <a:t>Research Paper</a:t>
            </a:r>
            <a:endParaRPr lang="en-US" sz="2800" b="1" dirty="0">
              <a:latin typeface="Comic Sans MS" pitchFamily="66" charset="0"/>
            </a:endParaRPr>
          </a:p>
          <a:p>
            <a:pPr marL="812800" indent="-812800">
              <a:spcBef>
                <a:spcPct val="20000"/>
              </a:spcBef>
            </a:pPr>
            <a:r>
              <a:rPr lang="en-US" sz="2800" b="1" dirty="0">
                <a:latin typeface="Comic Sans MS" pitchFamily="66" charset="0"/>
              </a:rPr>
              <a:t>		    2. Asking Questions</a:t>
            </a:r>
          </a:p>
          <a:p>
            <a:pPr marL="812800" indent="-812800">
              <a:spcBef>
                <a:spcPct val="20000"/>
              </a:spcBef>
            </a:pPr>
            <a:r>
              <a:rPr lang="en-US" sz="2800" b="1" dirty="0">
                <a:latin typeface="Comic Sans MS" pitchFamily="66" charset="0"/>
              </a:rPr>
              <a:t>	B. Students have fun </a:t>
            </a:r>
          </a:p>
          <a:p>
            <a:pPr marL="812800" indent="-812800">
              <a:spcBef>
                <a:spcPct val="20000"/>
              </a:spcBef>
            </a:pPr>
            <a:r>
              <a:rPr lang="en-US" sz="2800" b="1" dirty="0">
                <a:latin typeface="Comic Sans MS" pitchFamily="66" charset="0"/>
              </a:rPr>
              <a:t>		    1. Snowball Fight</a:t>
            </a:r>
          </a:p>
          <a:p>
            <a:pPr marL="812800" indent="-812800">
              <a:spcBef>
                <a:spcPct val="20000"/>
              </a:spcBef>
            </a:pPr>
            <a:r>
              <a:rPr lang="en-US" sz="2800" b="1" dirty="0">
                <a:latin typeface="Comic Sans MS" pitchFamily="66" charset="0"/>
              </a:rPr>
              <a:t>		    2. Holden Imitation Writing	</a:t>
            </a:r>
          </a:p>
          <a:p>
            <a:pPr marL="812800" indent="-812800">
              <a:spcBef>
                <a:spcPct val="20000"/>
              </a:spcBef>
            </a:pPr>
            <a:r>
              <a:rPr lang="en-US" sz="2800" b="1" dirty="0">
                <a:latin typeface="Comic Sans MS" pitchFamily="66" charset="0"/>
              </a:rPr>
              <a:t>	C. Students learn a lot of cool stuff</a:t>
            </a:r>
          </a:p>
          <a:p>
            <a:pPr marL="812800" indent="-812800">
              <a:spcBef>
                <a:spcPct val="20000"/>
              </a:spcBef>
            </a:pPr>
            <a:r>
              <a:rPr lang="en-US" sz="2800" b="1" dirty="0">
                <a:latin typeface="Comic Sans MS" pitchFamily="66" charset="0"/>
              </a:rPr>
              <a:t>		     1. Themes in Literature</a:t>
            </a:r>
          </a:p>
          <a:p>
            <a:pPr marL="812800" indent="-812800">
              <a:spcBef>
                <a:spcPct val="20000"/>
              </a:spcBef>
            </a:pPr>
            <a:r>
              <a:rPr lang="en-US" sz="2800" b="1" dirty="0">
                <a:latin typeface="Comic Sans MS" pitchFamily="66" charset="0"/>
              </a:rPr>
              <a:t>		     2. The Writing Process</a:t>
            </a:r>
          </a:p>
          <a:p>
            <a:pPr marL="812800" indent="-812800">
              <a:spcBef>
                <a:spcPct val="20000"/>
              </a:spcBef>
            </a:pPr>
            <a:r>
              <a:rPr lang="en-US" sz="2800" dirty="0">
                <a:latin typeface="Comic Sans MS" pitchFamily="66" charset="0"/>
              </a:rPr>
              <a:t>	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>
                <a:latin typeface="Comic Sans MS" pitchFamily="66" charset="0"/>
              </a:rPr>
              <a:t>Format for Outlining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715000"/>
          </a:xfrm>
        </p:spPr>
        <p:txBody>
          <a:bodyPr/>
          <a:lstStyle/>
          <a:p>
            <a:pPr marL="812800" indent="-812800">
              <a:buFontTx/>
              <a:buNone/>
            </a:pPr>
            <a:r>
              <a:rPr lang="en-US" sz="2400" b="1" dirty="0">
                <a:latin typeface="Comic Sans MS" pitchFamily="66" charset="0"/>
              </a:rPr>
              <a:t>I. Main Point 1 (supports Thesis Statement)</a:t>
            </a:r>
          </a:p>
          <a:p>
            <a:pPr marL="812800" indent="-812800">
              <a:buFontTx/>
              <a:buNone/>
            </a:pPr>
            <a:r>
              <a:rPr lang="en-US" sz="2400" b="1" dirty="0">
                <a:latin typeface="Comic Sans MS" pitchFamily="66" charset="0"/>
              </a:rPr>
              <a:t>	A. Sub-Point One (supports Main Point 1)</a:t>
            </a:r>
          </a:p>
          <a:p>
            <a:pPr marL="812800" indent="-812800">
              <a:buFontTx/>
              <a:buNone/>
            </a:pPr>
            <a:r>
              <a:rPr lang="en-US" sz="2400" b="1" dirty="0">
                <a:latin typeface="Comic Sans MS" pitchFamily="66" charset="0"/>
              </a:rPr>
              <a:t>			1. Evidence (supports Sub-Point One)</a:t>
            </a:r>
          </a:p>
          <a:p>
            <a:pPr marL="812800" indent="-812800">
              <a:buFontTx/>
              <a:buNone/>
            </a:pPr>
            <a:r>
              <a:rPr lang="en-US" sz="2400" b="1" dirty="0">
                <a:latin typeface="Comic Sans MS" pitchFamily="66" charset="0"/>
              </a:rPr>
              <a:t>			2. Evidence (supports Sub-Point One)</a:t>
            </a:r>
          </a:p>
          <a:p>
            <a:pPr marL="812800" indent="-812800">
              <a:buFontTx/>
              <a:buNone/>
            </a:pPr>
            <a:r>
              <a:rPr lang="en-US" sz="2400" b="1" dirty="0">
                <a:latin typeface="Comic Sans MS" pitchFamily="66" charset="0"/>
              </a:rPr>
              <a:t>			3. Evidence (supports Sub-Point One)</a:t>
            </a:r>
          </a:p>
          <a:p>
            <a:pPr marL="812800" indent="-812800">
              <a:buFontTx/>
              <a:buNone/>
            </a:pPr>
            <a:r>
              <a:rPr lang="en-US" sz="2400" b="1" dirty="0">
                <a:latin typeface="Comic Sans MS" pitchFamily="66" charset="0"/>
              </a:rPr>
              <a:t>	B. Sub-Point Two (supports Main Point 1)</a:t>
            </a:r>
          </a:p>
          <a:p>
            <a:pPr marL="812800" indent="-812800">
              <a:buFontTx/>
              <a:buNone/>
            </a:pPr>
            <a:r>
              <a:rPr lang="en-US" sz="2400" b="1" dirty="0">
                <a:latin typeface="Comic Sans MS" pitchFamily="66" charset="0"/>
              </a:rPr>
              <a:t>			1. Evidence (supports Sub-Point Two)</a:t>
            </a:r>
          </a:p>
          <a:p>
            <a:pPr marL="812800" indent="-812800">
              <a:buFontTx/>
              <a:buNone/>
            </a:pPr>
            <a:r>
              <a:rPr lang="en-US" sz="2400" b="1" dirty="0">
                <a:latin typeface="Comic Sans MS" pitchFamily="66" charset="0"/>
              </a:rPr>
              <a:t>			2. Evidence (supports Sub-Point Two)</a:t>
            </a:r>
          </a:p>
          <a:p>
            <a:pPr marL="812800" indent="-812800">
              <a:buFontTx/>
              <a:buNone/>
            </a:pPr>
            <a:r>
              <a:rPr lang="en-US" sz="2400" b="1" dirty="0">
                <a:latin typeface="Comic Sans MS" pitchFamily="66" charset="0"/>
              </a:rPr>
              <a:t>			3. Evidence (supports Sub-Point Two)</a:t>
            </a:r>
          </a:p>
          <a:p>
            <a:pPr marL="812800" indent="-812800">
              <a:buFontTx/>
              <a:buNone/>
            </a:pPr>
            <a:r>
              <a:rPr lang="en-US" sz="2400" b="1" dirty="0">
                <a:latin typeface="Comic Sans MS" pitchFamily="66" charset="0"/>
              </a:rPr>
              <a:t>	C. Sub-Point Three (supports Main Point 1)</a:t>
            </a:r>
          </a:p>
          <a:p>
            <a:pPr marL="812800" indent="-812800">
              <a:buFontTx/>
              <a:buNone/>
            </a:pPr>
            <a:r>
              <a:rPr lang="en-US" sz="2400" b="1" dirty="0">
                <a:latin typeface="Comic Sans MS" pitchFamily="66" charset="0"/>
              </a:rPr>
              <a:t>			1. Evidence (supports Sub-Point Three)</a:t>
            </a:r>
          </a:p>
          <a:p>
            <a:pPr marL="812800" indent="-812800">
              <a:buFontTx/>
              <a:buNone/>
            </a:pPr>
            <a:r>
              <a:rPr lang="en-US" sz="2400" b="1" dirty="0">
                <a:latin typeface="Comic Sans MS" pitchFamily="66" charset="0"/>
              </a:rPr>
              <a:t>			2. Evidence (supports Sub-Point Three)</a:t>
            </a:r>
          </a:p>
          <a:p>
            <a:pPr marL="812800" indent="-812800">
              <a:buFontTx/>
              <a:buNone/>
            </a:pPr>
            <a:endParaRPr lang="en-US" sz="2400" dirty="0">
              <a:latin typeface="Comic Sans MS" pitchFamily="66" charset="0"/>
            </a:endParaRPr>
          </a:p>
          <a:p>
            <a:pPr marL="812800" indent="-812800">
              <a:buFontTx/>
              <a:buNone/>
            </a:pPr>
            <a:endParaRPr lang="en-US" sz="2400" dirty="0">
              <a:latin typeface="Comic Sans MS" pitchFamily="66" charset="0"/>
            </a:endParaRPr>
          </a:p>
          <a:p>
            <a:pPr marL="812800" indent="-812800"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502</Words>
  <Application>Microsoft Office PowerPoint</Application>
  <PresentationFormat>On-screen Show (4:3)</PresentationFormat>
  <Paragraphs>106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How to Make an Awesome Outline</vt:lpstr>
      <vt:lpstr>Step One: Gather Your Resources</vt:lpstr>
      <vt:lpstr>Step Two: Organize Your Information</vt:lpstr>
      <vt:lpstr>Step Two: Organize Your Information</vt:lpstr>
      <vt:lpstr>What if I’m Missing the Point?</vt:lpstr>
      <vt:lpstr>Step Three: Start Outlining!</vt:lpstr>
      <vt:lpstr>Outline Format: Channel Your Inner Neat-Freak!</vt:lpstr>
      <vt:lpstr>Slide 8</vt:lpstr>
      <vt:lpstr>Format for Outlining</vt:lpstr>
      <vt:lpstr>Tips for Outlining  (Okay, They’re More Like Rules...)</vt:lpstr>
      <vt:lpstr>More Tips (Rules)</vt:lpstr>
      <vt:lpstr>Outlining is an essential step in the process of writing this Research paper. </vt:lpstr>
    </vt:vector>
  </TitlesOfParts>
  <Company>Schaumburg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an Awesome Outline</dc:title>
  <dc:creator>Jen Schuemelfeder</dc:creator>
  <cp:lastModifiedBy>Robin</cp:lastModifiedBy>
  <cp:revision>5</cp:revision>
  <dcterms:created xsi:type="dcterms:W3CDTF">2006-11-14T01:06:17Z</dcterms:created>
  <dcterms:modified xsi:type="dcterms:W3CDTF">2010-09-18T10:17:44Z</dcterms:modified>
</cp:coreProperties>
</file>